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customXml/itemProps69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70"/>
  </p:sldMasterIdLst>
  <p:notesMasterIdLst>
    <p:notesMasterId r:id="rId83"/>
  </p:notesMasterIdLst>
  <p:handoutMasterIdLst>
    <p:handoutMasterId r:id="rId84"/>
  </p:handoutMasterIdLst>
  <p:sldIdLst>
    <p:sldId id="588" r:id="rId71"/>
    <p:sldId id="599" r:id="rId72"/>
    <p:sldId id="595" r:id="rId73"/>
    <p:sldId id="589" r:id="rId74"/>
    <p:sldId id="590" r:id="rId75"/>
    <p:sldId id="591" r:id="rId76"/>
    <p:sldId id="598" r:id="rId77"/>
    <p:sldId id="596" r:id="rId78"/>
    <p:sldId id="593" r:id="rId79"/>
    <p:sldId id="601" r:id="rId80"/>
    <p:sldId id="594" r:id="rId81"/>
    <p:sldId id="597" r:id="rId8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DBF4"/>
    <a:srgbClr val="E0F4FE"/>
    <a:srgbClr val="0073B4"/>
    <a:srgbClr val="438EB7"/>
    <a:srgbClr val="00B9F2"/>
    <a:srgbClr val="007AC2"/>
    <a:srgbClr val="C0E8FF"/>
    <a:srgbClr val="C8EBFF"/>
    <a:srgbClr val="053264"/>
    <a:srgbClr val="8DE7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79531" autoAdjust="0"/>
  </p:normalViewPr>
  <p:slideViewPr>
    <p:cSldViewPr snapToGrid="0" snapToObjects="1" showGuides="1">
      <p:cViewPr varScale="1">
        <p:scale>
          <a:sx n="137" d="100"/>
          <a:sy n="137" d="100"/>
        </p:scale>
        <p:origin x="48" y="519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customXml" Target="../customXml/item26.xml"/><Relationship Id="rId39" Type="http://schemas.openxmlformats.org/officeDocument/2006/relationships/customXml" Target="../customXml/item39.xml"/><Relationship Id="rId21" Type="http://schemas.openxmlformats.org/officeDocument/2006/relationships/customXml" Target="../customXml/item21.xml"/><Relationship Id="rId34" Type="http://schemas.openxmlformats.org/officeDocument/2006/relationships/customXml" Target="../customXml/item34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63" Type="http://schemas.openxmlformats.org/officeDocument/2006/relationships/customXml" Target="../customXml/item63.xml"/><Relationship Id="rId68" Type="http://schemas.openxmlformats.org/officeDocument/2006/relationships/customXml" Target="../customXml/item68.xml"/><Relationship Id="rId76" Type="http://schemas.openxmlformats.org/officeDocument/2006/relationships/slide" Target="slides/slide6.xml"/><Relationship Id="rId84" Type="http://schemas.openxmlformats.org/officeDocument/2006/relationships/handoutMaster" Target="handoutMasters/handoutMaster1.xml"/><Relationship Id="rId89" Type="http://schemas.microsoft.com/office/2015/10/relationships/revisionInfo" Target="revisionInfo.xml"/><Relationship Id="rId7" Type="http://schemas.openxmlformats.org/officeDocument/2006/relationships/customXml" Target="../customXml/item7.xml"/><Relationship Id="rId71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66" Type="http://schemas.openxmlformats.org/officeDocument/2006/relationships/customXml" Target="../customXml/item66.xml"/><Relationship Id="rId74" Type="http://schemas.openxmlformats.org/officeDocument/2006/relationships/slide" Target="slides/slide4.xml"/><Relationship Id="rId79" Type="http://schemas.openxmlformats.org/officeDocument/2006/relationships/slide" Target="slides/slide9.xml"/><Relationship Id="rId87" Type="http://schemas.openxmlformats.org/officeDocument/2006/relationships/theme" Target="theme/theme1.xml"/><Relationship Id="rId5" Type="http://schemas.openxmlformats.org/officeDocument/2006/relationships/customXml" Target="../customXml/item5.xml"/><Relationship Id="rId61" Type="http://schemas.openxmlformats.org/officeDocument/2006/relationships/customXml" Target="../customXml/item61.xml"/><Relationship Id="rId82" Type="http://schemas.openxmlformats.org/officeDocument/2006/relationships/slide" Target="slides/slide12.xml"/><Relationship Id="rId19" Type="http://schemas.openxmlformats.org/officeDocument/2006/relationships/customXml" Target="../customXml/item19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56" Type="http://schemas.openxmlformats.org/officeDocument/2006/relationships/customXml" Target="../customXml/item56.xml"/><Relationship Id="rId64" Type="http://schemas.openxmlformats.org/officeDocument/2006/relationships/customXml" Target="../customXml/item64.xml"/><Relationship Id="rId69" Type="http://schemas.openxmlformats.org/officeDocument/2006/relationships/customXml" Target="../customXml/item69.xml"/><Relationship Id="rId77" Type="http://schemas.openxmlformats.org/officeDocument/2006/relationships/slide" Target="slides/slide7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2.xml"/><Relationship Id="rId80" Type="http://schemas.openxmlformats.org/officeDocument/2006/relationships/slide" Target="slides/slide10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customXml" Target="../customXml/item67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customXml" Target="../customXml/item62.xml"/><Relationship Id="rId70" Type="http://schemas.openxmlformats.org/officeDocument/2006/relationships/slideMaster" Target="slideMasters/slideMaster1.xml"/><Relationship Id="rId75" Type="http://schemas.openxmlformats.org/officeDocument/2006/relationships/slide" Target="slides/slide5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73" Type="http://schemas.openxmlformats.org/officeDocument/2006/relationships/slide" Target="slides/slide3.xml"/><Relationship Id="rId78" Type="http://schemas.openxmlformats.org/officeDocument/2006/relationships/slide" Target="slides/slide8.xml"/><Relationship Id="rId81" Type="http://schemas.openxmlformats.org/officeDocument/2006/relationships/slide" Target="slides/slide11.xml"/><Relationship Id="rId86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3/14/2018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1596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935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939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937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746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680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217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694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724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570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341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371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3/14/2018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3/14/2018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3/14/2018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3/14/2018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3/14/2018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3/14/2018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3/14/2018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3/14/2018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3/14/2018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3/14/2018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3/14/2018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3/14/2018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3/14/2018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mailto:mstoica@esri.com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community.esri.com/groups/arcgis-example-app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s.arcgis.com/example-apps/" TargetMode="External"/><Relationship Id="rId5" Type="http://schemas.openxmlformats.org/officeDocument/2006/relationships/hyperlink" Target="https://github.com/Esri/maps-app-dotnet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hyperlink" Target="https://developers.arcgis.com/example-app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hyperlink" Target="https://community.esri.com/groups/arcgis-example-apps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FEA53F-C39F-0548-BFD2-AD71E2DB2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" y="0"/>
            <a:ext cx="12188951" cy="685918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950059" y="3096654"/>
            <a:ext cx="6766586" cy="914400"/>
          </a:xfrm>
        </p:spPr>
        <p:txBody>
          <a:bodyPr/>
          <a:lstStyle/>
          <a:p>
            <a:r>
              <a:rPr lang="en-US" b="0" dirty="0"/>
              <a:t>The Fantastic Four: A Cross Platform Maps App With .NET Runtime SDK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009532" y="4125354"/>
            <a:ext cx="6773434" cy="914400"/>
          </a:xfrm>
        </p:spPr>
        <p:txBody>
          <a:bodyPr/>
          <a:lstStyle/>
          <a:p>
            <a:pPr algn="l"/>
            <a:r>
              <a:rPr lang="en-US" dirty="0">
                <a:cs typeface="Avenir LT Std 65 Medium" charset="0"/>
              </a:rPr>
              <a:t>MARA STOICA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751277" y="572078"/>
            <a:ext cx="1274495" cy="4655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209030-9B26-EE46-8FB3-952DCBBC44E7}"/>
              </a:ext>
            </a:extLst>
          </p:cNvPr>
          <p:cNvSpPr txBox="1"/>
          <p:nvPr/>
        </p:nvSpPr>
        <p:spPr>
          <a:xfrm>
            <a:off x="950059" y="6071046"/>
            <a:ext cx="4952213" cy="292046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eaLnBrk="0" hangingPunct="0">
              <a:lnSpc>
                <a:spcPts val="1800"/>
              </a:lnSpc>
            </a:pPr>
            <a:r>
              <a:rPr lang="en-US" sz="1600" spc="30" dirty="0">
                <a:solidFill>
                  <a:schemeClr val="tx1">
                    <a:alpha val="35000"/>
                  </a:schemeClr>
                </a:solidFill>
              </a:rPr>
              <a:t>2018 </a:t>
            </a:r>
            <a:r>
              <a:rPr lang="en-US" sz="1600" b="1" spc="30" dirty="0">
                <a:solidFill>
                  <a:schemeClr val="tx1">
                    <a:alpha val="35000"/>
                  </a:schemeClr>
                </a:solidFill>
              </a:rPr>
              <a:t>Esri </a:t>
            </a:r>
            <a:r>
              <a:rPr lang="en-US" sz="1600" b="1" spc="30" dirty="0" err="1">
                <a:solidFill>
                  <a:schemeClr val="tx1">
                    <a:alpha val="35000"/>
                  </a:schemeClr>
                </a:solidFill>
              </a:rPr>
              <a:t>DEV</a:t>
            </a:r>
            <a:r>
              <a:rPr lang="en-US" sz="1600" spc="30" dirty="0" err="1">
                <a:solidFill>
                  <a:schemeClr val="tx1">
                    <a:alpha val="35000"/>
                  </a:schemeClr>
                </a:solidFill>
              </a:rPr>
              <a:t>Summit</a:t>
            </a:r>
            <a:r>
              <a:rPr lang="en-US" sz="1600" spc="30" dirty="0">
                <a:solidFill>
                  <a:schemeClr val="tx1">
                    <a:alpha val="35000"/>
                  </a:schemeClr>
                </a:solidFill>
              </a:rPr>
              <a:t> </a:t>
            </a:r>
            <a:r>
              <a:rPr lang="en-US" sz="1600" b="1" spc="30" dirty="0">
                <a:solidFill>
                  <a:schemeClr val="tx1">
                    <a:alpha val="35000"/>
                  </a:schemeClr>
                </a:solidFill>
              </a:rPr>
              <a:t>Conference</a:t>
            </a:r>
            <a:r>
              <a:rPr lang="en-US" sz="1600" spc="30" dirty="0">
                <a:solidFill>
                  <a:schemeClr val="tx1">
                    <a:alpha val="35000"/>
                  </a:schemeClr>
                </a:solidFill>
              </a:rPr>
              <a:t>  |  Palm Springs, CA</a:t>
            </a:r>
            <a:endParaRPr lang="en-US" sz="1600" b="1" spc="30" dirty="0">
              <a:solidFill>
                <a:schemeClr val="tx1">
                  <a:alpha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426056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944660-542C-6E46-A446-EAB6A79AF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435"/>
            <a:ext cx="12188952" cy="6863435"/>
          </a:xfrm>
          <a:prstGeom prst="rect">
            <a:avLst/>
          </a:prstGeom>
        </p:spPr>
      </p:pic>
      <p:sp>
        <p:nvSpPr>
          <p:cNvPr id="14" name="Subtitle 9"/>
          <p:cNvSpPr>
            <a:spLocks noGrp="1"/>
          </p:cNvSpPr>
          <p:nvPr>
            <p:ph type="body" idx="1"/>
          </p:nvPr>
        </p:nvSpPr>
        <p:spPr>
          <a:xfrm>
            <a:off x="1279016" y="2980570"/>
            <a:ext cx="6245411" cy="307777"/>
          </a:xfrm>
        </p:spPr>
        <p:txBody>
          <a:bodyPr/>
          <a:lstStyle/>
          <a:p>
            <a:endParaRPr lang="en-US" sz="2000" dirty="0"/>
          </a:p>
        </p:txBody>
      </p: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1451575"/>
            <a:ext cx="7622388" cy="1487587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sz="5400" b="0" dirty="0"/>
              <a:t>Let’s look at some code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504330934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9283"/>
            <a:chOff x="0" y="-1284"/>
            <a:chExt cx="12192000" cy="6859283"/>
          </a:xfrm>
          <a:effectLst/>
        </p:grpSpPr>
        <p:sp>
          <p:nvSpPr>
            <p:cNvPr id="28" name="Rectangle 27"/>
            <p:cNvSpPr/>
            <p:nvPr/>
          </p:nvSpPr>
          <p:spPr bwMode="auto">
            <a:xfrm>
              <a:off x="0" y="0"/>
              <a:ext cx="12192000" cy="6857999"/>
            </a:xfrm>
            <a:prstGeom prst="rect">
              <a:avLst/>
            </a:prstGeom>
            <a:gradFill flip="none" rotWithShape="1">
              <a:gsLst>
                <a:gs pos="0">
                  <a:srgbClr val="6BEAC7"/>
                </a:gs>
                <a:gs pos="85000">
                  <a:srgbClr val="0192FF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-1284"/>
              <a:ext cx="5181600" cy="279983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>
              <a:alphaModFix am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26"/>
            <a:stretch/>
          </p:blipFill>
          <p:spPr>
            <a:xfrm>
              <a:off x="2" y="4682564"/>
              <a:ext cx="12191998" cy="2175435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56650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 dirty="0"/>
              <a:t>Contact &amp; Resources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/>
              <a:t>Repo: </a:t>
            </a:r>
            <a:r>
              <a:rPr lang="en-US" b="0" dirty="0">
                <a:hlinkClick r:id="rId5"/>
              </a:rPr>
              <a:t>https://github.com/Esri/maps-app-dotnet</a:t>
            </a:r>
            <a:endParaRPr lang="en-US" b="0" dirty="0"/>
          </a:p>
          <a:p>
            <a:pPr marL="0" indent="0">
              <a:buNone/>
            </a:pPr>
            <a:r>
              <a:rPr lang="en-US" b="0" dirty="0"/>
              <a:t>Example Apps Site: </a:t>
            </a:r>
            <a:r>
              <a:rPr lang="en-US" b="0" dirty="0">
                <a:hlinkClick r:id="rId6"/>
              </a:rPr>
              <a:t>https://developers.arcgis.com/example-apps/</a:t>
            </a:r>
            <a:endParaRPr lang="en-US" b="0" dirty="0"/>
          </a:p>
          <a:p>
            <a:pPr marL="0" indent="0">
              <a:buNone/>
            </a:pPr>
            <a:r>
              <a:rPr lang="en-US" b="0" dirty="0"/>
              <a:t>GeoNet Community: </a:t>
            </a:r>
            <a:r>
              <a:rPr lang="en-US" b="0" dirty="0">
                <a:hlinkClick r:id="rId7"/>
              </a:rPr>
              <a:t>https://community.esri.com/groups/arcgis-example-apps</a:t>
            </a:r>
            <a:endParaRPr lang="en-US" b="0" dirty="0"/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r>
              <a:rPr lang="en-US" b="0" dirty="0"/>
              <a:t>Mara Stoica</a:t>
            </a:r>
          </a:p>
          <a:p>
            <a:pPr marL="0" indent="0">
              <a:buNone/>
            </a:pPr>
            <a:r>
              <a:rPr lang="en-US" b="0" dirty="0">
                <a:hlinkClick r:id="rId8"/>
              </a:rPr>
              <a:t>mstoica@esri.com</a:t>
            </a:r>
            <a:endParaRPr lang="en-US" b="0" dirty="0"/>
          </a:p>
          <a:p>
            <a:pPr marL="0" indent="0">
              <a:buNone/>
            </a:pPr>
            <a:r>
              <a:rPr lang="en-US" b="0" dirty="0"/>
              <a:t>       @</a:t>
            </a:r>
            <a:r>
              <a:rPr lang="en-US" b="0" dirty="0" err="1"/>
              <a:t>codergrl</a:t>
            </a:r>
            <a:endParaRPr lang="en-US" b="0" dirty="0"/>
          </a:p>
        </p:txBody>
      </p:sp>
      <p:pic>
        <p:nvPicPr>
          <p:cNvPr id="1026" name="Picture 2" descr="Image result for twitter logo white png transparent background">
            <a:extLst>
              <a:ext uri="{FF2B5EF4-FFF2-40B4-BE49-F238E27FC236}">
                <a16:creationId xmlns:a16="http://schemas.microsoft.com/office/drawing/2014/main" id="{E1ACC6FB-4B11-4DE2-93B5-208EF9A98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78" y="4729206"/>
            <a:ext cx="479415" cy="47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869057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76A36B-DC9C-E341-8E6E-81A24FA87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82"/>
            <a:ext cx="12188952" cy="68591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587431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814383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9283"/>
            <a:chOff x="0" y="-1284"/>
            <a:chExt cx="12192000" cy="6859283"/>
          </a:xfrm>
          <a:effectLst/>
        </p:grpSpPr>
        <p:sp>
          <p:nvSpPr>
            <p:cNvPr id="28" name="Rectangle 27"/>
            <p:cNvSpPr/>
            <p:nvPr/>
          </p:nvSpPr>
          <p:spPr bwMode="auto">
            <a:xfrm>
              <a:off x="0" y="0"/>
              <a:ext cx="12192000" cy="6857999"/>
            </a:xfrm>
            <a:prstGeom prst="rect">
              <a:avLst/>
            </a:prstGeom>
            <a:gradFill flip="none" rotWithShape="1">
              <a:gsLst>
                <a:gs pos="0">
                  <a:srgbClr val="6BEAC7"/>
                </a:gs>
                <a:gs pos="85000">
                  <a:srgbClr val="0192FF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-1284"/>
              <a:ext cx="5181600" cy="279983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>
              <a:alphaModFix am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26"/>
            <a:stretch/>
          </p:blipFill>
          <p:spPr>
            <a:xfrm>
              <a:off x="2" y="4682564"/>
              <a:ext cx="12191998" cy="2175435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56650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 dirty="0"/>
              <a:t>Agenda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2EF8355-D929-4A73-AC62-CF0978ACC129}"/>
              </a:ext>
            </a:extLst>
          </p:cNvPr>
          <p:cNvSpPr txBox="1">
            <a:spLocks/>
          </p:cNvSpPr>
          <p:nvPr/>
        </p:nvSpPr>
        <p:spPr>
          <a:xfrm>
            <a:off x="914400" y="1828800"/>
            <a:ext cx="10369296" cy="1696016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0" dirty="0"/>
              <a:t>What are Example Apps</a:t>
            </a:r>
          </a:p>
          <a:p>
            <a:r>
              <a:rPr lang="en-US" b="0" dirty="0"/>
              <a:t>Maps App – Demo</a:t>
            </a:r>
          </a:p>
          <a:p>
            <a:r>
              <a:rPr lang="en-US" b="0" dirty="0"/>
              <a:t>Maps App – Solution Architecture</a:t>
            </a:r>
          </a:p>
          <a:p>
            <a:r>
              <a:rPr lang="en-US" b="0" dirty="0"/>
              <a:t>Maps App – Shared Code</a:t>
            </a:r>
          </a:p>
          <a:p>
            <a:r>
              <a:rPr lang="en-US" b="0" dirty="0"/>
              <a:t>Contact and Resources</a:t>
            </a:r>
          </a:p>
          <a:p>
            <a:r>
              <a:rPr lang="en-US" b="0" dirty="0"/>
              <a:t>Questions</a:t>
            </a: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642537416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944660-542C-6E46-A446-EAB6A79AF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435"/>
            <a:ext cx="12188952" cy="6863435"/>
          </a:xfrm>
          <a:prstGeom prst="rect">
            <a:avLst/>
          </a:prstGeom>
        </p:spPr>
      </p:pic>
      <p:sp>
        <p:nvSpPr>
          <p:cNvPr id="14" name="Subtitle 9"/>
          <p:cNvSpPr>
            <a:spLocks noGrp="1"/>
          </p:cNvSpPr>
          <p:nvPr>
            <p:ph type="body" idx="1"/>
          </p:nvPr>
        </p:nvSpPr>
        <p:spPr>
          <a:xfrm>
            <a:off x="1279016" y="2980570"/>
            <a:ext cx="6245411" cy="307777"/>
          </a:xfrm>
        </p:spPr>
        <p:txBody>
          <a:bodyPr/>
          <a:lstStyle/>
          <a:p>
            <a:r>
              <a:rPr lang="en-US" sz="2000" dirty="0"/>
              <a:t>More than just sample code</a:t>
            </a:r>
          </a:p>
        </p:txBody>
      </p: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2189854"/>
            <a:ext cx="6632870" cy="749308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sz="5400" b="0" dirty="0">
                <a:ea typeface="Avenir LT Std 55 Roman" charset="0"/>
                <a:cs typeface="Avenir LT Std 55 Roman" charset="0"/>
              </a:rPr>
              <a:t>Example Apps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527460798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FFD487-8F4C-884F-B88A-4ABC09964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6851" cy="6857999"/>
          </a:xfrm>
          <a:prstGeom prst="rect">
            <a:avLst/>
          </a:prstGeom>
        </p:spPr>
      </p:pic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30887"/>
          </a:xfrm>
        </p:spPr>
        <p:txBody>
          <a:bodyPr/>
          <a:lstStyle/>
          <a:p>
            <a:r>
              <a:rPr lang="en-US" sz="2800" b="0" dirty="0"/>
              <a:t>Example Apps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1696016"/>
          </a:xfrm>
        </p:spPr>
        <p:txBody>
          <a:bodyPr/>
          <a:lstStyle/>
          <a:p>
            <a:r>
              <a:rPr lang="en-US" b="0" dirty="0"/>
              <a:t>REAL world apps based on use cases collected from users</a:t>
            </a:r>
          </a:p>
          <a:p>
            <a:r>
              <a:rPr lang="en-US" b="0" dirty="0"/>
              <a:t>COMPLETE working apps with detailed instructions for getting started</a:t>
            </a:r>
          </a:p>
          <a:p>
            <a:r>
              <a:rPr lang="en-US" b="0" dirty="0"/>
              <a:t>OPEN source on GitHub (Apache 2.0 license)</a:t>
            </a:r>
          </a:p>
          <a:p>
            <a:r>
              <a:rPr lang="en-US" b="0" dirty="0"/>
              <a:t>Supporting documentation (code, data creation, app workflows, customization) </a:t>
            </a:r>
          </a:p>
          <a:p>
            <a:endParaRPr lang="en-US" b="0" dirty="0"/>
          </a:p>
          <a:p>
            <a:pPr lvl="1"/>
            <a:endParaRPr lang="en-US" b="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0" dirty="0"/>
              <a:t>More than just sample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38610-DF1A-DD4F-A4F9-36D57CE3028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FF4F29A-A467-4566-8827-873CA9A3BB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278172"/>
              </p:ext>
            </p:extLst>
          </p:nvPr>
        </p:nvGraphicFramePr>
        <p:xfrm>
          <a:off x="2599454" y="3756223"/>
          <a:ext cx="699652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684">
                  <a:extLst>
                    <a:ext uri="{9D8B030D-6E8A-4147-A177-3AD203B41FA5}">
                      <a16:colId xmlns:a16="http://schemas.microsoft.com/office/drawing/2014/main" val="316681499"/>
                    </a:ext>
                  </a:extLst>
                </a:gridCol>
                <a:gridCol w="2752074">
                  <a:extLst>
                    <a:ext uri="{9D8B030D-6E8A-4147-A177-3AD203B41FA5}">
                      <a16:colId xmlns:a16="http://schemas.microsoft.com/office/drawing/2014/main" val="1523145616"/>
                    </a:ext>
                  </a:extLst>
                </a:gridCol>
                <a:gridCol w="2732769">
                  <a:extLst>
                    <a:ext uri="{9D8B030D-6E8A-4147-A177-3AD203B41FA5}">
                      <a16:colId xmlns:a16="http://schemas.microsoft.com/office/drawing/2014/main" val="18155076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SDK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Apps Released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Apps In Progress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135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Android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160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416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602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JavaScript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948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QT/QML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09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3123049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168328-2830-324E-AB70-298EEF2EB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8952" cy="6863434"/>
          </a:xfrm>
          <a:prstGeom prst="rect">
            <a:avLst/>
          </a:prstGeom>
        </p:spPr>
      </p:pic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682625" y="682625"/>
            <a:ext cx="10826496" cy="430887"/>
          </a:xfrm>
        </p:spPr>
        <p:txBody>
          <a:bodyPr/>
          <a:lstStyle/>
          <a:p>
            <a:r>
              <a:rPr lang="en-US" sz="2800" b="0" dirty="0"/>
              <a:t>Example Apps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More than just sample code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35D393-D50C-42CD-B210-7C860ACDEBCA}"/>
              </a:ext>
            </a:extLst>
          </p:cNvPr>
          <p:cNvSpPr/>
          <p:nvPr/>
        </p:nvSpPr>
        <p:spPr>
          <a:xfrm>
            <a:off x="801434" y="1554494"/>
            <a:ext cx="5570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2575" lvl="1" indent="517525">
              <a:buNone/>
            </a:pPr>
            <a:r>
              <a:rPr lang="en-US" dirty="0">
                <a:hlinkClick r:id="rId4"/>
              </a:rPr>
              <a:t>https://developers.arcgis.com/example-apps/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04D12A-AFB5-4B01-8EF4-E1956828E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4140" y="1896176"/>
            <a:ext cx="8803465" cy="490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08758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6A1A2C-9903-4B43-89B7-3D8462401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-5435"/>
            <a:ext cx="12188952" cy="6863435"/>
          </a:xfrm>
          <a:prstGeom prst="rect">
            <a:avLst/>
          </a:prstGeom>
        </p:spPr>
      </p:pic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682625" y="682625"/>
            <a:ext cx="10826496" cy="430887"/>
          </a:xfrm>
        </p:spPr>
        <p:txBody>
          <a:bodyPr/>
          <a:lstStyle/>
          <a:p>
            <a:r>
              <a:rPr lang="en-US" sz="2800" b="0" dirty="0"/>
              <a:t>Example Apps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More than just sample code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901CF1-3E0E-AF4C-ABAE-67F86CD07C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53" r="38615"/>
          <a:stretch/>
        </p:blipFill>
        <p:spPr>
          <a:xfrm>
            <a:off x="7294791" y="0"/>
            <a:ext cx="4897209" cy="2678972"/>
          </a:xfrm>
          <a:prstGeom prst="rect">
            <a:avLst/>
          </a:prstGeom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BEA74D7-07AC-4910-B189-0A5CD8D0F5B0}"/>
              </a:ext>
            </a:extLst>
          </p:cNvPr>
          <p:cNvSpPr/>
          <p:nvPr/>
        </p:nvSpPr>
        <p:spPr>
          <a:xfrm>
            <a:off x="360385" y="1622808"/>
            <a:ext cx="74760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lvl="1" indent="517525">
              <a:buNone/>
            </a:pPr>
            <a:r>
              <a:rPr lang="en-US" dirty="0">
                <a:hlinkClick r:id="rId5"/>
              </a:rPr>
              <a:t>https://community.esri.com/groups/arcgis-example-apps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2DF287-C63B-4B4E-968D-BF0EF9D27D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1934" y="1967398"/>
            <a:ext cx="9687877" cy="473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39629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944660-542C-6E46-A446-EAB6A79AF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435"/>
            <a:ext cx="12188952" cy="6863435"/>
          </a:xfrm>
          <a:prstGeom prst="rect">
            <a:avLst/>
          </a:prstGeom>
        </p:spPr>
      </p:pic>
      <p:sp>
        <p:nvSpPr>
          <p:cNvPr id="14" name="Subtitle 9"/>
          <p:cNvSpPr>
            <a:spLocks noGrp="1"/>
          </p:cNvSpPr>
          <p:nvPr>
            <p:ph type="body" idx="1"/>
          </p:nvPr>
        </p:nvSpPr>
        <p:spPr>
          <a:xfrm>
            <a:off x="1279016" y="2980570"/>
            <a:ext cx="6245411" cy="307777"/>
          </a:xfrm>
        </p:spPr>
        <p:txBody>
          <a:bodyPr/>
          <a:lstStyle/>
          <a:p>
            <a:endParaRPr lang="en-US" sz="2000" dirty="0"/>
          </a:p>
        </p:txBody>
      </p: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2189854"/>
            <a:ext cx="6632870" cy="749308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sz="5400" b="0" dirty="0">
                <a:ea typeface="Avenir LT Std 55 Roman" charset="0"/>
                <a:cs typeface="Avenir LT Std 55 Roman" charset="0"/>
              </a:rPr>
              <a:t>Maps App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83259482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BF86C5F-8C3F-5147-8A8D-85B7C3B19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" y="21372"/>
            <a:ext cx="12188952" cy="68634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8044" y="2279117"/>
            <a:ext cx="4527741" cy="1486625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4800" b="0" kern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Maps App Demo</a:t>
            </a:r>
            <a:endParaRPr lang="en-US" sz="4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BD936C-3AB3-474F-9F96-D931EC89B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33" y="1966691"/>
            <a:ext cx="4850675" cy="274566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FEF300-E370-4989-9EAB-421440B23D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181665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0D02A25-BABE-A843-A732-5B9BF5AF8806}"/>
              </a:ext>
            </a:extLst>
          </p:cNvPr>
          <p:cNvSpPr/>
          <p:nvPr/>
        </p:nvSpPr>
        <p:spPr bwMode="auto"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6BEAC7"/>
              </a:gs>
              <a:gs pos="85000">
                <a:srgbClr val="0192FF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30887"/>
          </a:xfrm>
        </p:spPr>
        <p:txBody>
          <a:bodyPr/>
          <a:lstStyle/>
          <a:p>
            <a:r>
              <a:rPr lang="en-US" sz="2800" b="0" dirty="0"/>
              <a:t>Maps App – Solution Architecture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44A6BE-CA91-A343-9ADD-BD2CD44C589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0"/>
            <a:ext cx="5181600" cy="2799837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EA6332-5DA3-4837-ABA4-E0499E803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656" y="3100336"/>
            <a:ext cx="1428750" cy="1114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4C125A-65AD-4B72-A9B9-9D03D4165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1428" y="3101069"/>
            <a:ext cx="1428750" cy="1114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1C6350-227B-4405-9928-E07F6D5DC1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9906" y="4190619"/>
            <a:ext cx="4067175" cy="638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055058-AA9A-4896-B4F1-EDADDC4A00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7757" y="4828342"/>
            <a:ext cx="6896100" cy="4381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06D995-4C4A-4D8C-A904-3C2B49FE59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6338" y="2017664"/>
            <a:ext cx="5048250" cy="4381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7ABAF5-DDD0-4292-A4E1-8CC57DF0FD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30852" y="2459081"/>
            <a:ext cx="2257425" cy="647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008C94-323A-46F0-9614-0CDBEF2F9E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48154" y="3100269"/>
            <a:ext cx="1428750" cy="11144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3E573F-A6D9-4865-B3D7-51D8A0D439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78900" y="3096209"/>
            <a:ext cx="1428750" cy="111442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2F4D56-290E-476F-AC34-416CEB4F0A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7791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_Corporate_Template-Dark" id="{62A57839-816C-DD40-89BF-1C32BC75980C}" vid="{B3749CB9-E79A-FB42-8D76-A7C3AB67D1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?mso-contentType ?>
<SharedContentType xmlns="Microsoft.SharePoint.Taxonomy.ContentTypeSync" SourceId="a6db5754-4226-4c8e-a928-a6c53390a270" ContentTypeId="0x0101009148F5A04DDD49CBA7127AADA5FB792B00AADE34325A8B49CDA8BB4DB53328F214" PreviousValue="true"/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ct:contentTypeSchema xmlns:ct="http://schemas.microsoft.com/office/2006/metadata/contentType" xmlns:ma="http://schemas.microsoft.com/office/2006/metadata/properties/metaAttributes" ct:_="" ma:_="" ma:contentTypeName="Image" ma:contentTypeID="0x0101009148F5A04DDD49CBA7127AADA5FB792B00AADE34325A8B49CDA8BB4DB53328F21400651FDAD8011D9D489819B08FDB64B39B" ma:contentTypeVersion="1" ma:contentTypeDescription="Upload an image." ma:contentTypeScope="" ma:versionID="7c47d501cd0e217fa6eb7cf298118c59">
  <xsd:schema xmlns:xsd="http://www.w3.org/2001/XMLSchema" xmlns:xs="http://www.w3.org/2001/XMLSchema" xmlns:p="http://schemas.microsoft.com/office/2006/metadata/properties" xmlns:ns1="http://schemas.microsoft.com/sharepoint/v3" xmlns:ns2="31CC4743-1CD8-4E65-B9C9-B2D97D941F63" xmlns:ns3="http://schemas.microsoft.com/sharepoint/v3/fields" targetNamespace="http://schemas.microsoft.com/office/2006/metadata/properties" ma:root="true" ma:fieldsID="2730ea93e663a9887cfab4449e3f1e30" ns1:_="" ns2:_="" ns3:_="">
    <xsd:import namespace="http://schemas.microsoft.com/sharepoint/v3"/>
    <xsd:import namespace="31CC4743-1CD8-4E65-B9C9-B2D97D941F63"/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1:FileRef" minOccurs="0"/>
                <xsd:element ref="ns1:File_x0020_Type" minOccurs="0"/>
                <xsd:element ref="ns1:HTML_x0020_File_x0020_Type" minOccurs="0"/>
                <xsd:element ref="ns1:FSObjType" minOccurs="0"/>
                <xsd:element ref="ns2:ThumbnailExists" minOccurs="0"/>
                <xsd:element ref="ns2:PreviewExists" minOccurs="0"/>
                <xsd:element ref="ns2:ImageWidth" minOccurs="0"/>
                <xsd:element ref="ns2:ImageHeight" minOccurs="0"/>
                <xsd:element ref="ns2:ImageCreateDate" minOccurs="0"/>
                <xsd:element ref="ns3:wic_System_Copyright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FileRef" ma:index="8" nillable="true" ma:displayName="URL Path" ma:hidden="true" ma:list="Docs" ma:internalName="FileRef" ma:readOnly="true" ma:showField="FullUrl">
      <xsd:simpleType>
        <xsd:restriction base="dms:Lookup"/>
      </xsd:simpleType>
    </xsd:element>
    <xsd:element name="File_x0020_Type" ma:index="9" nillable="true" ma:displayName="File Type" ma:hidden="true" ma:internalName="File_x0020_Type" ma:readOnly="true">
      <xsd:simpleType>
        <xsd:restriction base="dms:Text"/>
      </xsd:simpleType>
    </xsd:element>
    <xsd:element name="HTML_x0020_File_x0020_Type" ma:index="10" nillable="true" ma:displayName="HTML File Type" ma:hidden="true" ma:internalName="HTML_x0020_File_x0020_Type" ma:readOnly="true">
      <xsd:simpleType>
        <xsd:restriction base="dms:Text"/>
      </xsd:simpleType>
    </xsd:element>
    <xsd:element name="FSObjType" ma:index="11" nillable="true" ma:displayName="Item Type" ma:hidden="true" ma:list="Docs" ma:internalName="FSObjType" ma:readOnly="true" ma:showField="FSType">
      <xsd:simpleType>
        <xsd:restriction base="dms:Lookup"/>
      </xsd:simpleType>
    </xsd:element>
    <xsd:element name="PublishingStartDate" ma:index="27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28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CC4743-1CD8-4E65-B9C9-B2D97D941F63" elementFormDefault="qualified">
    <xsd:import namespace="http://schemas.microsoft.com/office/2006/documentManagement/types"/>
    <xsd:import namespace="http://schemas.microsoft.com/office/infopath/2007/PartnerControls"/>
    <xsd:element name="ThumbnailExists" ma:index="18" nillable="true" ma:displayName="Thumbnail Exists" ma:default="FALSE" ma:hidden="true" ma:internalName="ThumbnailExists" ma:readOnly="true">
      <xsd:simpleType>
        <xsd:restriction base="dms:Boolean"/>
      </xsd:simpleType>
    </xsd:element>
    <xsd:element name="PreviewExists" ma:index="19" nillable="true" ma:displayName="Preview Exists" ma:default="FALSE" ma:hidden="true" ma:internalName="PreviewExists" ma:readOnly="true">
      <xsd:simpleType>
        <xsd:restriction base="dms:Boolean"/>
      </xsd:simpleType>
    </xsd:element>
    <xsd:element name="ImageWidth" ma:index="20" nillable="true" ma:displayName="Width" ma:internalName="ImageWidth" ma:readOnly="true">
      <xsd:simpleType>
        <xsd:restriction base="dms:Unknown"/>
      </xsd:simpleType>
    </xsd:element>
    <xsd:element name="ImageHeight" ma:index="22" nillable="true" ma:displayName="Height" ma:internalName="ImageHeight" ma:readOnly="true">
      <xsd:simpleType>
        <xsd:restriction base="dms:Unknown"/>
      </xsd:simpleType>
    </xsd:element>
    <xsd:element name="ImageCreateDate" ma:index="25" nillable="true" ma:displayName="Date Picture Taken" ma:format="DateTime" ma:hidden="true" ma:internalName="ImageCreate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wic_System_Copyright" ma:index="26" nillable="true" ma:displayName="Copyright" ma:internalName="wic_System_Copyright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24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 ma:index="23" ma:displayName="Comments"/>
        <xsd:element name="keywords" minOccurs="0" maxOccurs="1" type="xsd:string" ma:index="1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  <ImageCreateDate xmlns="31CC4743-1CD8-4E65-B9C9-B2D97D941F63" xsi:nil="true"/>
    <wic_System_Copyright xmlns="http://schemas.microsoft.com/sharepoint/v3/fields" xsi:nil="true"/>
  </documentManagement>
</p:properties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69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42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1DD45739-5A11-4470-9CFE-9FE0F8B3B077}">
  <ds:schemaRefs>
    <ds:schemaRef ds:uri="Microsoft.SharePoint.Taxonomy.ContentTypeSync"/>
  </ds:schemaRefs>
</ds:datastoreItem>
</file>

<file path=customXml/itemProps45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9DFD1C86-1EB4-4C12-A4D7-0D79811B58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1CC4743-1CD8-4E65-B9C9-B2D97D941F63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2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81E133DB-697E-4C10-B192-8899027B1EC6}">
  <ds:schemaRefs>
    <ds:schemaRef ds:uri="http://purl.org/dc/elements/1.1/"/>
    <ds:schemaRef ds:uri="http://schemas.microsoft.com/sharepoint/v3"/>
    <ds:schemaRef ds:uri="http://schemas.microsoft.com/sharepoint/v3/field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31CC4743-1CD8-4E65-B9C9-B2D97D941F63"/>
    <ds:schemaRef ds:uri="http://www.w3.org/XML/1998/namespace"/>
    <ds:schemaRef ds:uri="http://purl.org/dc/dcmitype/"/>
  </ds:schemaRefs>
</ds:datastoreItem>
</file>

<file path=customXml/itemProps63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69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Esri_Corporate_Template-Dark</Template>
  <TotalTime>0</TotalTime>
  <Words>241</Words>
  <Application>Microsoft Office PowerPoint</Application>
  <PresentationFormat>Widescreen</PresentationFormat>
  <Paragraphs>67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ＭＳ Ｐゴシック</vt:lpstr>
      <vt:lpstr>Arial</vt:lpstr>
      <vt:lpstr>Avenir LT Std 55 Roman</vt:lpstr>
      <vt:lpstr>Avenir LT Std 65 Medium</vt:lpstr>
      <vt:lpstr>Calibri</vt:lpstr>
      <vt:lpstr>Lucida Grande</vt:lpstr>
      <vt:lpstr>Esri_Corporate_Template-Dark</vt:lpstr>
      <vt:lpstr>The Fantastic Four: A Cross Platform Maps App With .NET Runtime SDK</vt:lpstr>
      <vt:lpstr>Agenda</vt:lpstr>
      <vt:lpstr>Example Apps</vt:lpstr>
      <vt:lpstr>Example Apps</vt:lpstr>
      <vt:lpstr>Example Apps</vt:lpstr>
      <vt:lpstr>Example Apps</vt:lpstr>
      <vt:lpstr>Maps App</vt:lpstr>
      <vt:lpstr>Maps App Demo</vt:lpstr>
      <vt:lpstr>Maps App – Solution Architecture</vt:lpstr>
      <vt:lpstr>Let’s look at some code</vt:lpstr>
      <vt:lpstr>Contact &amp; Resources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:description/>
  <cp:lastModifiedBy/>
  <cp:revision>1</cp:revision>
  <dcterms:created xsi:type="dcterms:W3CDTF">2018-01-02T19:19:05Z</dcterms:created>
  <dcterms:modified xsi:type="dcterms:W3CDTF">2018-03-14T22:23:18Z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0x0101009148F5A04DDD49CBA7127AADA5FB792B00AADE34325A8B49CDA8BB4DB53328F21400651FDAD8011D9D489819B08FDB64B39B</vt:lpwstr>
  </property>
</Properties>
</file>